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notesMasterIdLst>
    <p:notesMasterId r:id="rId29"/>
  </p:notesMasterIdLst>
  <p:sldIdLst>
    <p:sldId id="256" r:id="rId2"/>
    <p:sldId id="265" r:id="rId3"/>
    <p:sldId id="266" r:id="rId4"/>
    <p:sldId id="258" r:id="rId5"/>
    <p:sldId id="257" r:id="rId6"/>
    <p:sldId id="260" r:id="rId7"/>
    <p:sldId id="259" r:id="rId8"/>
    <p:sldId id="261" r:id="rId9"/>
    <p:sldId id="263" r:id="rId10"/>
    <p:sldId id="269" r:id="rId11"/>
    <p:sldId id="264" r:id="rId12"/>
    <p:sldId id="284" r:id="rId13"/>
    <p:sldId id="285" r:id="rId14"/>
    <p:sldId id="286" r:id="rId15"/>
    <p:sldId id="268" r:id="rId16"/>
    <p:sldId id="270" r:id="rId17"/>
    <p:sldId id="271" r:id="rId18"/>
    <p:sldId id="278" r:id="rId19"/>
    <p:sldId id="279" r:id="rId20"/>
    <p:sldId id="281" r:id="rId21"/>
    <p:sldId id="282" r:id="rId22"/>
    <p:sldId id="276" r:id="rId23"/>
    <p:sldId id="280" r:id="rId24"/>
    <p:sldId id="289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AB4F8-50F4-4721-BC56-615DC9EB808F}">
          <p14:sldIdLst>
            <p14:sldId id="256"/>
            <p14:sldId id="265"/>
            <p14:sldId id="266"/>
            <p14:sldId id="258"/>
            <p14:sldId id="257"/>
            <p14:sldId id="260"/>
            <p14:sldId id="259"/>
            <p14:sldId id="261"/>
            <p14:sldId id="263"/>
            <p14:sldId id="269"/>
            <p14:sldId id="264"/>
            <p14:sldId id="284"/>
            <p14:sldId id="285"/>
            <p14:sldId id="286"/>
            <p14:sldId id="268"/>
            <p14:sldId id="270"/>
            <p14:sldId id="271"/>
            <p14:sldId id="278"/>
            <p14:sldId id="279"/>
            <p14:sldId id="281"/>
            <p14:sldId id="282"/>
            <p14:sldId id="276"/>
            <p14:sldId id="280"/>
            <p14:sldId id="289"/>
            <p14:sldId id="273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yanarp" initials="py" lastIdx="1" clrIdx="0">
    <p:extLst>
      <p:ext uri="{19B8F6BF-5375-455C-9EA6-DF929625EA0E}">
        <p15:presenceInfo xmlns:p15="http://schemas.microsoft.com/office/powerpoint/2012/main" userId="08c5320d99ca8e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F6DA4-E695-4760-999D-BC9E4324E30A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9BA5-1CA1-45C9-9C3A-5CFD692F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FEFC-7397-4988-83E8-F0223B028BA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6FDA-F87F-46A7-B8C0-01158989516D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E73B-BD58-40A1-AA35-906973D054DE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8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6E5C-1629-41A3-AD17-AC3705B1D0E9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0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5DCB-F7F9-43BA-B1AD-FCF58B47A561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78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DAC98-CC87-4148-8B9E-4FE4A860CA3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D2D0-37A2-413F-8AE5-3A0F39B3CC5E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7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FC0E-16B5-4621-B0D0-610B9978A0E6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3586-DC8C-46EC-972C-76319E4504D0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BFFA-3C67-4F3A-8FE2-3E10E8FE6B1D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7630-A5BF-4567-A92E-ADDE81E45F90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8B32-8D69-4B93-9719-E064D83F6494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52D64-161C-4AD0-9FD8-06FF8982ED6C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89E8-7451-47E9-914A-4825134D3596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245D-5EFE-408E-A1D8-362271093293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6B33C-5FAC-419F-86F4-8C65AF0F0DF1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9BD3-3F8B-42D9-80FF-BCD0CC8353CF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527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jboysen/google-project-sunroof?select=project-sunroof-city-09082017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0E29-BD7A-4E0B-8E97-E4634706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59" y="1771650"/>
            <a:ext cx="10572000" cy="1657350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Science Rookies           Group Project 1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E1296-426C-4AB4-AF02-5E05733A6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4" y="5271322"/>
            <a:ext cx="10572000" cy="130092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Team #4</a:t>
            </a:r>
          </a:p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Bradley Reardon, Pranay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Bhakthula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Baldur Hua, Jichong Wu,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Qinyuan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Xing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2EAB8-E9F4-40B4-8C21-3C722F2D3CBB}"/>
              </a:ext>
            </a:extLst>
          </p:cNvPr>
          <p:cNvSpPr txBox="1"/>
          <p:nvPr/>
        </p:nvSpPr>
        <p:spPr>
          <a:xfrm>
            <a:off x="619124" y="4028093"/>
            <a:ext cx="826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Sunroof Project Analysis</a:t>
            </a:r>
            <a:endParaRPr lang="zh-CN" altLang="en-US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B4645D-B0D2-4437-8183-00DC42F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7F696-5944-4135-A6D8-66868327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1"/>
    </mc:Choice>
    <mc:Fallback xmlns="">
      <p:transition spd="slow" advTm="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283-D1CC-49AF-BB4F-F9FC864A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solar panels with direction breakdowns by region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45A92-3C0E-4BBF-927E-BC09DAA1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93" y="2071486"/>
            <a:ext cx="6686550" cy="428625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49D55C1-6401-4297-94DF-A432DEFE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8B480-2D6C-4713-B9DD-0D2E9501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4"/>
    </mc:Choice>
    <mc:Fallback xmlns=""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080E-7511-4AC4-A8F0-C52C0455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2" y="150013"/>
            <a:ext cx="8596668" cy="132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Mean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olar Energy Potential Generated Per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anel By Direction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22DA7-075D-48E1-8639-A6FC2948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7" y="4491442"/>
            <a:ext cx="4165866" cy="169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A6F9E-3854-4DE1-A5F3-DD3CBEF7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" y="1518383"/>
            <a:ext cx="3693554" cy="2257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14750A-1CD9-4EFB-B079-B7C3A553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7" y="1518383"/>
            <a:ext cx="3693554" cy="2240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B00652-3C67-443D-8BCF-B6CC71F1A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267" y="4299290"/>
            <a:ext cx="3654962" cy="226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D274B8-6DF1-46AD-9DD7-9E7632ED2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107" y="1518383"/>
            <a:ext cx="3641396" cy="22408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310D4E-DE77-4CD3-8E0A-162AA233C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9" y="4305206"/>
            <a:ext cx="3654962" cy="22571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1279FB-D299-4B96-BDCE-3FB6B57ED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66456-6D9E-40C5-97B9-EF5F6D9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0"/>
    </mc:Choice>
    <mc:Fallback xmlns=""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3B46-F872-4484-B608-ADE099F8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6" y="1147532"/>
            <a:ext cx="3959980" cy="4562935"/>
          </a:xfrm>
        </p:spPr>
        <p:txBody>
          <a:bodyPr>
            <a:normAutofit/>
          </a:bodyPr>
          <a:lstStyle/>
          <a:p>
            <a:r>
              <a:rPr lang="en-US" dirty="0"/>
              <a:t>Does Total # of Solar Panel Have a Relationship with Carbon Offset Potential? 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9D186E9-CD62-4A10-A62C-E9BA8E56D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801" y="-59324"/>
            <a:ext cx="7217199" cy="44540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95102-2E20-40B5-8D94-172F359F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01" y="4376338"/>
            <a:ext cx="7217200" cy="2481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9F51-6C45-469E-A1E1-57F4FB0E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2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3881-3CA1-4980-8E12-4E7F8560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4" y="1309395"/>
            <a:ext cx="4348238" cy="3738465"/>
          </a:xfrm>
        </p:spPr>
        <p:txBody>
          <a:bodyPr>
            <a:normAutofit/>
          </a:bodyPr>
          <a:lstStyle/>
          <a:p>
            <a:r>
              <a:rPr lang="en-US" dirty="0"/>
              <a:t>Does Total Solar Energy Potential have a relationship with Carbon Offset Potential? </a:t>
            </a:r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79A683C-3138-4216-938C-3182113C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572" y="0"/>
            <a:ext cx="7166428" cy="442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3965-2EB4-4A12-9038-060F4D9F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67" y="4422710"/>
            <a:ext cx="7210833" cy="2435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B0A82-3FA3-480E-B41F-9DAA3C57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E3B9-2D69-4E88-9266-C484AD3A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Solar Panel Direction Has a Relationship with Carbon Offset?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2582ED8-78D4-469E-AAE7-6AE0B0C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46" y="1971892"/>
            <a:ext cx="3769190" cy="23261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C216EE4-9C94-4C97-8C83-C91139CB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03" y="1971891"/>
            <a:ext cx="3769188" cy="232612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50E8B8A-F8E9-44B6-AB7A-098FAB9AD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702" y="4394766"/>
            <a:ext cx="3769187" cy="23261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0BC8FF-BF2F-4B14-A1A4-554C1424A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958" y="1971891"/>
            <a:ext cx="3769188" cy="232612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984EA16-E034-4DEC-A83D-085EE2B56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46" y="4394767"/>
            <a:ext cx="3769190" cy="2326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12954-6AAF-4037-B9E1-E477AA08D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955" y="4432301"/>
            <a:ext cx="3769187" cy="809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8311-C902-4A93-AFBD-97E1F0C29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7955" y="5349742"/>
            <a:ext cx="3285588" cy="1371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BC472A-C87D-40C7-A21A-1B6A7688BC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7798" y="5341857"/>
            <a:ext cx="1179059" cy="13123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49C52-97B6-4D7D-9F1E-AD6348B8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4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3A3-C580-49F7-8ED6-A426CD01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93" y="618931"/>
            <a:ext cx="8490387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Does Location Have a Relationship with Carbon Offset?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9D9E2-0608-499B-BFA7-BE12F36F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65" y="2719546"/>
            <a:ext cx="5642538" cy="351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39267-7266-4201-9FA5-3B409359A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93" y="2719545"/>
            <a:ext cx="5692868" cy="3519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3568BB-1046-4221-80AE-AC99F216396F}"/>
              </a:ext>
            </a:extLst>
          </p:cNvPr>
          <p:cNvSpPr txBox="1">
            <a:spLocks/>
          </p:cNvSpPr>
          <p:nvPr/>
        </p:nvSpPr>
        <p:spPr>
          <a:xfrm>
            <a:off x="1078895" y="1844350"/>
            <a:ext cx="1007153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solar energy production potential by region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9E033-5DB0-45F1-BD00-6F788A9A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1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0466-E028-4D61-915F-A3B33B7A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For Correlation Checking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A8F1034-24D4-417C-A725-8087F4964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1FF45-92DE-440E-9399-42C8B3A3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15" y="1270000"/>
            <a:ext cx="6048872" cy="55153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108BD-48E3-4501-A877-E8FA77FD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95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Model Building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3446-815D-4B50-B2F0-C19198CE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37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(carbon offset ~ total solar energy potential + total # of solar panel)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9D130-EE89-4680-9AAC-90469BD4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67050"/>
            <a:ext cx="5977105" cy="3377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11D183-1D86-49F1-82F8-56436B3D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3" y="2061778"/>
            <a:ext cx="6199275" cy="3825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56C3-3B1C-4883-8219-EDE7CABC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27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Model2 (carbon offset ~ total solar energy potential + total # of solar panels + regions)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53267-1A6D-4B0C-95BA-981C7C01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286"/>
            <a:ext cx="5513665" cy="347973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E4FC76-11A6-4FA0-8A24-7D2CC7932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65" y="2133026"/>
            <a:ext cx="6668431" cy="4115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FCD84-C507-40CA-8CD5-A6FE056F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7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68D4-4B21-479E-B144-9A787A2B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C128-804D-456A-8AF8-AA5CEB8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Model Building 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308E8A-3ED7-4371-A1FF-8C20098C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544C5-4E85-4643-986A-4AB39F70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1"/>
    </mc:Choice>
    <mc:Fallback xmlns="">
      <p:transition spd="slow" advTm="3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293A8B-5BFF-4429-B843-66390957554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Model3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2C12B-37F5-4CEC-8843-1AD17517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9413"/>
            <a:ext cx="5520255" cy="365552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CEA15E2-4E60-479E-8C85-71D71128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569" y="2082800"/>
            <a:ext cx="6668431" cy="41153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544C-FE6E-4E53-93CC-16BD82B4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0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329E-192E-4A99-8FC1-0F0EFB6C6633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Model4 (carbon offset ~ total solar energy potential + total # of solar panels + regions + flat panels + all directional facing panels)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ED36B-B18C-4447-BB9B-7655FC44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954"/>
            <a:ext cx="4693298" cy="352967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59C2FDE-8915-430F-BA01-B63D0029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98" y="1922605"/>
            <a:ext cx="7498702" cy="4627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77BC5-6D3D-4F70-B9CA-7561801F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9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6CF1-9FEC-4B61-8664-9E66B5FD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Test On Our Four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5D56-2FDD-403E-98AF-516E0D9A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397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Adding only the flat_panels variable in model 3 proves to be insignificant.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Model 4 shows an overall model significance after adding all panel type variables.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F435-241B-43BB-8270-8936B8F2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13" y="3769817"/>
            <a:ext cx="6343650" cy="272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07A52-EEAC-40EA-904D-44B39E50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32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885-042A-45A3-B452-090FCE0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81126"/>
            <a:ext cx="8596668" cy="739806"/>
          </a:xfrm>
        </p:spPr>
        <p:txBody>
          <a:bodyPr/>
          <a:lstStyle/>
          <a:p>
            <a:r>
              <a:rPr lang="en-US" dirty="0"/>
              <a:t>VIF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005E6-FF0F-483C-85E6-C0C966F11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809" y="3055354"/>
            <a:ext cx="9338837" cy="3521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78990-95D0-4F7D-95C6-952F15AAA83B}"/>
              </a:ext>
            </a:extLst>
          </p:cNvPr>
          <p:cNvSpPr txBox="1"/>
          <p:nvPr/>
        </p:nvSpPr>
        <p:spPr>
          <a:xfrm>
            <a:off x="1029810" y="1020929"/>
            <a:ext cx="8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tests on the models we can observe that only region variable has acceptable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all the variables have high multicollinearity.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 for model4 indicates presence of aliased coefficients in the model which means that the addition of remaining 4 directional panels to the model is resulting in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perfect multicollinearity,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which is not acceptable at all.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F2B71-ADCF-4A5B-9FF6-572D4C3F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9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18D-885F-4A93-9ECE-08FBC07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en-US" dirty="0"/>
              <a:t>VIF Tests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FD7AF-9C9C-45A6-9EC5-97E9073B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789" y="3705781"/>
            <a:ext cx="9587393" cy="2542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162AC-B7B2-4EBC-9580-F1BD9C834A8E}"/>
              </a:ext>
            </a:extLst>
          </p:cNvPr>
          <p:cNvSpPr txBox="1"/>
          <p:nvPr/>
        </p:nvSpPr>
        <p:spPr>
          <a:xfrm>
            <a:off x="807867" y="1402670"/>
            <a:ext cx="10120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Since model </a:t>
            </a: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4 had 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linearly dependent variables we remove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panels_total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from the model and we do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again.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we can observe that only ‘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panels_north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’ has acceptable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of the directional panels have high multicollinearity.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03F1-6FAC-4B75-8D7D-5A721EE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4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D4485-EDF0-4FC4-94D0-3629C317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3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D364-4F75-4065-BDC1-95BEC284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15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435A-16D3-42B8-86FB-B460E7B0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043539" cy="5033313"/>
          </a:xfrm>
        </p:spPr>
        <p:txBody>
          <a:bodyPr>
            <a:normAutofit/>
          </a:bodyPr>
          <a:lstStyle/>
          <a:p>
            <a:r>
              <a:rPr lang="en-US" dirty="0"/>
              <a:t>Model 4 is the best:</a:t>
            </a:r>
          </a:p>
          <a:p>
            <a:pPr lvl="1"/>
            <a:r>
              <a:rPr lang="en-US" dirty="0"/>
              <a:t>P-value &lt; 0.05</a:t>
            </a:r>
          </a:p>
          <a:p>
            <a:pPr lvl="1"/>
            <a:r>
              <a:rPr lang="en-US" dirty="0"/>
              <a:t>Multiple R-squared is 95%</a:t>
            </a:r>
          </a:p>
          <a:p>
            <a:pPr lvl="1"/>
            <a:r>
              <a:rPr lang="en-US" dirty="0"/>
              <a:t>Cook’s &lt; 1</a:t>
            </a:r>
          </a:p>
          <a:p>
            <a:r>
              <a:rPr lang="en-US" dirty="0"/>
              <a:t>The model indicates that:</a:t>
            </a:r>
          </a:p>
          <a:p>
            <a:pPr lvl="1"/>
            <a:r>
              <a:rPr lang="en-US" dirty="0"/>
              <a:t>The more flat, more carbon offset</a:t>
            </a:r>
          </a:p>
          <a:p>
            <a:pPr lvl="1"/>
            <a:r>
              <a:rPr lang="en-US" dirty="0"/>
              <a:t>Adding more solar panels in the South region, help reduce carbon emissions the most</a:t>
            </a:r>
          </a:p>
          <a:p>
            <a:pPr lvl="1"/>
            <a:r>
              <a:rPr lang="en-US" dirty="0"/>
              <a:t>Adding more solar panels in </a:t>
            </a:r>
            <a:r>
              <a:rPr lang="en-US" altLang="zh-CN" dirty="0"/>
              <a:t>Northeast and West</a:t>
            </a:r>
            <a:r>
              <a:rPr lang="en-US" dirty="0"/>
              <a:t>, will actually increase carbon emissions</a:t>
            </a:r>
          </a:p>
          <a:p>
            <a:pPr lvl="1"/>
            <a:r>
              <a:rPr lang="en-US" dirty="0"/>
              <a:t>Installing solar panel facing South and East will help reduce carbon emissions the most</a:t>
            </a:r>
          </a:p>
          <a:p>
            <a:pPr lvl="1"/>
            <a:r>
              <a:rPr lang="en-US" dirty="0"/>
              <a:t>Installing solar panel facing North will actually increase carbon emissions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773AA-842F-4994-9071-044FB459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CF4D-C9E8-40DB-9B67-7D95020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8214-D179-4C58-B70B-39A32D59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High VIF values in early models. Had to adjust models multiple times</a:t>
            </a:r>
          </a:p>
          <a:p>
            <a:pPr lvl="1"/>
            <a:r>
              <a:rPr lang="en-US" dirty="0"/>
              <a:t>Some variables were linearly dependent</a:t>
            </a:r>
          </a:p>
          <a:p>
            <a:r>
              <a:rPr lang="en-US" dirty="0"/>
              <a:t>High outlier count</a:t>
            </a:r>
          </a:p>
          <a:p>
            <a:pPr lvl="1"/>
            <a:r>
              <a:rPr lang="en-US" dirty="0"/>
              <a:t>Shown in box-plots</a:t>
            </a:r>
          </a:p>
          <a:p>
            <a:r>
              <a:rPr lang="en-US" dirty="0"/>
              <a:t>Metadata values are all estimates</a:t>
            </a:r>
          </a:p>
          <a:p>
            <a:pPr lvl="1"/>
            <a:r>
              <a:rPr lang="en-US" dirty="0"/>
              <a:t>No real world solar energy panel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F1501-656E-4885-A31A-B151664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4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Data Set Overview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DBAA9B-595E-4F7E-970A-73BA2B02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9C6FB-87B8-45A1-A242-D662351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"/>
    </mc:Choice>
    <mc:Fallback xmlns=""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60-2B93-4474-BA2B-EB55C6D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673-17DA-40DF-BCAD-5A4D7B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2" y="2051324"/>
            <a:ext cx="9246664" cy="435948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dataset, compiled by the Google Project Sunroof, contains the estimated number of solar panels, amount of solar energy generated, and carbon dioxide abatement in cities throughout the United States.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Dataset Source: 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Kaggle</a:t>
            </a: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7,899 observations and 26 variables (After rearrangement)</a:t>
            </a:r>
          </a:p>
          <a:p>
            <a:pPr lvl="1">
              <a:buClr>
                <a:schemeClr val="tx1"/>
              </a:buClr>
            </a:pP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9850-2826-454B-8FE3-866A3102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231068"/>
            <a:ext cx="8396658" cy="160390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1896A6-3C58-48ED-A646-2F07DAB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CE5CC-32EA-4CA0-B47C-EFA95C9C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7"/>
    </mc:Choice>
    <mc:Fallback xmlns="">
      <p:transition spd="slow" advTm="5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D278-8574-4389-AD80-E2F74165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S.M.A.R.T Questions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6917-9AC3-442F-9196-7B4ED4C0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2" y="1836984"/>
            <a:ext cx="8826071" cy="41248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Analyze: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Which variables have the greatest effect on the total solar energy generation potential?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hich variables significantly effect the estimated carbon dioxide abatement?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Compare: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How does the estimated mean solar energy generation per panel type vary by region.</a:t>
            </a:r>
            <a:endParaRPr lang="en-US" altLang="zh-CN" sz="20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BBE49E-8F28-4D07-8EE5-AF77AE3C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2FCB2-5F42-4719-A441-EB5CB5FA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9"/>
    </mc:Choice>
    <mc:Fallback xmlns=""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Exploratory Data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A3F7E2-C50B-4CCF-851B-47FF36969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41247"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A343E-E436-439E-92F1-3D22F61B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"/>
    </mc:Choice>
    <mc:Fallback xmlns=""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4EE0D-67BD-45D9-BCBE-0F562E3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5" y="609600"/>
            <a:ext cx="8596668" cy="13208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3C1C5-DF0B-4885-8143-FDA1F7CC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4" y="2499499"/>
            <a:ext cx="9763621" cy="388225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aggregates overview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Calculating additional independent variables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Variable relationship check to prepare for building models</a:t>
            </a: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8A61FB-8DE5-47A4-BAD0-7FAE55B65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7F055-9D5B-4A88-80E0-214414F8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5"/>
    </mc:Choice>
    <mc:Fallback xmlns="">
      <p:transition spd="slow" advTm="3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282F8-7B76-4231-9E41-1F55BFB2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71500"/>
            <a:ext cx="4352924" cy="14475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Prepare for EDA: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14F4-0BE4-4F54-A6D4-1D378532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4" y="2019075"/>
            <a:ext cx="4211393" cy="436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Dropped 3 variables: median number of panels, median yearly sunlight (used mean values instead), install size (irrelevant to our analysis)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Shortened/renamed column titles for readability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 data types for numerical columns from string to numeric.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Excluded the NA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the 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column as factor data for comparison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Four levels: Northeast, South, Midwest, West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64A24B-69B0-4716-93DD-FD5457DF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57" y="1456607"/>
            <a:ext cx="6007539" cy="450565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1DB6F6AD-B256-4B4E-A6BE-28F958666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1B1C-EE00-4380-8AEC-0E60463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7C1-4676-4249-9CE7-3DB93DF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# of Cities by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5DFF-CFD9-44B1-A2ED-53A9D205ED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12" y="2125014"/>
            <a:ext cx="6122712" cy="41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B9FDBD2-4067-4CFB-A60B-3D466E6E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CF423-91C2-408A-9F36-B3DCD48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5"/>
    </mc:Choice>
    <mc:Fallback xmlns="">
      <p:transition spd="slow" advTm="4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901</TotalTime>
  <Words>716</Words>
  <Application>Microsoft Office PowerPoint</Application>
  <PresentationFormat>Widescreen</PresentationFormat>
  <Paragraphs>110</Paragraphs>
  <Slides>27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Helvetica</vt:lpstr>
      <vt:lpstr>Trebuchet MS</vt:lpstr>
      <vt:lpstr>Wingdings</vt:lpstr>
      <vt:lpstr>Wingdings 3</vt:lpstr>
      <vt:lpstr>Facet</vt:lpstr>
      <vt:lpstr>Data Science Rookies           Group Project 1</vt:lpstr>
      <vt:lpstr>Outline</vt:lpstr>
      <vt:lpstr>PowerPoint Presentation</vt:lpstr>
      <vt:lpstr>Data Set Overview</vt:lpstr>
      <vt:lpstr>S.M.A.R.T Questions</vt:lpstr>
      <vt:lpstr>PowerPoint Presentation</vt:lpstr>
      <vt:lpstr>Exploratory Data Analysis Overview</vt:lpstr>
      <vt:lpstr>To Prepare for EDA:</vt:lpstr>
      <vt:lpstr>Total # of Cities by Region</vt:lpstr>
      <vt:lpstr>Total number of solar panels with direction breakdowns by region </vt:lpstr>
      <vt:lpstr>Mean Solar Energy Potential Generated Per Panel By Direction</vt:lpstr>
      <vt:lpstr>Does Total # of Solar Panel Have a Relationship with Carbon Offset Potential? </vt:lpstr>
      <vt:lpstr>Does Total Solar Energy Potential have a relationship with Carbon Offset Potential? </vt:lpstr>
      <vt:lpstr>Does Solar Panel Direction Has a Relationship with Carbon Offset?</vt:lpstr>
      <vt:lpstr>Does Location Have a Relationship with Carbon Offset? </vt:lpstr>
      <vt:lpstr>Heatmap For Correlation Checking</vt:lpstr>
      <vt:lpstr>PowerPoint Presentation</vt:lpstr>
      <vt:lpstr>Model 1 (carbon offset ~ total solar energy potential + total # of solar panel)  </vt:lpstr>
      <vt:lpstr>Model2 (carbon offset ~ total solar energy potential + total # of solar panels + regions)  </vt:lpstr>
      <vt:lpstr>PowerPoint Presentation</vt:lpstr>
      <vt:lpstr>PowerPoint Presentation</vt:lpstr>
      <vt:lpstr>ANOVA Test On Our Four Models</vt:lpstr>
      <vt:lpstr>VIF Tests</vt:lpstr>
      <vt:lpstr>VIF Tests</vt:lpstr>
      <vt:lpstr>PowerPoint Presentation</vt:lpstr>
      <vt:lpstr>Our Findings</vt:lpstr>
      <vt:lpstr>Caveats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Chengyang Hua</dc:creator>
  <cp:lastModifiedBy>Wu, Jichong</cp:lastModifiedBy>
  <cp:revision>59</cp:revision>
  <dcterms:created xsi:type="dcterms:W3CDTF">2021-03-18T13:48:05Z</dcterms:created>
  <dcterms:modified xsi:type="dcterms:W3CDTF">2021-03-21T18:32:38Z</dcterms:modified>
</cp:coreProperties>
</file>